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5"/>
  </p:notesMasterIdLst>
  <p:handoutMasterIdLst>
    <p:handoutMasterId r:id="rId26"/>
  </p:handoutMasterIdLst>
  <p:sldIdLst>
    <p:sldId id="272" r:id="rId9"/>
    <p:sldId id="256" r:id="rId10"/>
    <p:sldId id="257" r:id="rId11"/>
    <p:sldId id="260" r:id="rId12"/>
    <p:sldId id="258" r:id="rId13"/>
    <p:sldId id="261" r:id="rId14"/>
    <p:sldId id="259" r:id="rId15"/>
    <p:sldId id="262" r:id="rId16"/>
    <p:sldId id="264" r:id="rId17"/>
    <p:sldId id="265" r:id="rId18"/>
    <p:sldId id="263" r:id="rId19"/>
    <p:sldId id="268" r:id="rId20"/>
    <p:sldId id="266" r:id="rId21"/>
    <p:sldId id="269" r:id="rId22"/>
    <p:sldId id="270" r:id="rId23"/>
    <p:sldId id="27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2541" autoAdjust="0"/>
  </p:normalViewPr>
  <p:slideViewPr>
    <p:cSldViewPr snapToGrid="0" snapToObjects="1">
      <p:cViewPr varScale="1">
        <p:scale>
          <a:sx n="164" d="100"/>
          <a:sy n="164" d="100"/>
        </p:scale>
        <p:origin x="632" y="176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9/11/19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R&amp;D project that I recently started working on.</a:t>
            </a:r>
          </a:p>
          <a:p>
            <a:endParaRPr lang="en-US" dirty="0"/>
          </a:p>
          <a:p>
            <a:r>
              <a:rPr lang="en-US" dirty="0"/>
              <a:t>This project will have a lot of overlap with a masters project that I am doing for my Georgia tech master degree.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about Anomaly Detection for machine and manufacturing data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Traditionally, Anomaly detection has been done with thresholding techniques that are tuned by domain experts and statistical analysis of data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Potential improvement is to use unsupervised learning – get a good model of nominal/non-failure behavior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 this model to assess deviation from nominal behavior to classify data as an anomaly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this is using Neural Network autoencoders </a:t>
            </a:r>
          </a:p>
          <a:p>
            <a:endParaRPr lang="en-US" dirty="0"/>
          </a:p>
          <a:p>
            <a:r>
              <a:rPr lang="en-US" dirty="0"/>
              <a:t>Its an artificial neural network where the input data is identical to the output data. </a:t>
            </a:r>
          </a:p>
          <a:p>
            <a:endParaRPr lang="en-US" dirty="0"/>
          </a:p>
          <a:p>
            <a:r>
              <a:rPr lang="en-US" dirty="0"/>
              <a:t>Encoder - maps the inputs into a lower dimensional code </a:t>
            </a:r>
          </a:p>
          <a:p>
            <a:endParaRPr lang="en-US" dirty="0"/>
          </a:p>
          <a:p>
            <a:r>
              <a:rPr lang="en-US" dirty="0"/>
              <a:t>Decoder – aims to maps that encoding back into the original input with minimum error </a:t>
            </a:r>
          </a:p>
          <a:p>
            <a:endParaRPr lang="en-US" dirty="0"/>
          </a:p>
          <a:p>
            <a:r>
              <a:rPr lang="en-US" dirty="0"/>
              <a:t>Goal – learn the important information which represents the intrinsic structure in the data (code)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thing I did was to find an open source dataset to try this model on.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Labeled failures with high class imbalance </a:t>
            </a:r>
          </a:p>
          <a:p>
            <a:endParaRPr lang="en-US" dirty="0"/>
          </a:p>
          <a:p>
            <a:r>
              <a:rPr lang="en-US" dirty="0"/>
              <a:t>Paper mill dataset where failures represent breakages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class imbalance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model had f1 score of .11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– network for the autoencoder </a:t>
            </a:r>
          </a:p>
          <a:p>
            <a:endParaRPr lang="en-US" dirty="0"/>
          </a:p>
          <a:p>
            <a:r>
              <a:rPr lang="en-US" dirty="0"/>
              <a:t>Right is the steps for anomaly detection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Train on non-failure data </a:t>
            </a:r>
          </a:p>
          <a:p>
            <a:pPr marL="228600" indent="-228600">
              <a:buAutoNum type="arabicPeriod"/>
            </a:pPr>
            <a:r>
              <a:rPr lang="en-US" dirty="0"/>
              <a:t>Assess the reconstruction error of the training data to set a threshold for what normal behavior looks like </a:t>
            </a:r>
          </a:p>
          <a:p>
            <a:pPr marL="228600" indent="-228600">
              <a:buAutoNum type="arabicPeriod"/>
            </a:pPr>
            <a:r>
              <a:rPr lang="en-US" dirty="0"/>
              <a:t>Predict on the test data and classify anomalies based on this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Preliminary results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converges decently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Histogram of reconstruction error – red = failures and blue is non failures </a:t>
            </a:r>
          </a:p>
          <a:p>
            <a:pPr marL="685800" lvl="1" indent="-228600">
              <a:buAutoNum type="arabicPeriod"/>
            </a:pPr>
            <a:r>
              <a:rPr lang="en-US" dirty="0"/>
              <a:t>Top graph is early interval of 1 which means predicting one timepoint before failure 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model compares to </a:t>
            </a:r>
            <a:r>
              <a:rPr lang="en-US" dirty="0" err="1"/>
              <a:t>XGBoost</a:t>
            </a:r>
            <a:r>
              <a:rPr lang="en-US" dirty="0"/>
              <a:t> to predict failures 1 timestep before. </a:t>
            </a:r>
          </a:p>
          <a:p>
            <a:endParaRPr lang="en-US" dirty="0"/>
          </a:p>
          <a:p>
            <a:r>
              <a:rPr lang="en-US" dirty="0"/>
              <a:t>We assessed 2 thresholds for an anomaly – 3 sigma and 5 sigma and we found that overall our model performs significantly better </a:t>
            </a:r>
          </a:p>
          <a:p>
            <a:endParaRPr lang="en-US" dirty="0"/>
          </a:p>
          <a:p>
            <a:r>
              <a:rPr lang="en-US" dirty="0"/>
              <a:t>Its a very difficult dataset to predict failures but our model was able to have a higher precision, recall, f1 score with a roc </a:t>
            </a:r>
            <a:r>
              <a:rPr lang="en-US" dirty="0" err="1"/>
              <a:t>auc</a:t>
            </a:r>
            <a:r>
              <a:rPr lang="en-US" dirty="0"/>
              <a:t> of .70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how far in advance our model can predict the anomaly. </a:t>
            </a:r>
          </a:p>
          <a:p>
            <a:endParaRPr lang="en-US" dirty="0"/>
          </a:p>
          <a:p>
            <a:r>
              <a:rPr lang="en-US" dirty="0"/>
              <a:t>On the left we have a boxplot where the y axis is reconstruction error and the x axis represents the early interval for our predictions. </a:t>
            </a:r>
          </a:p>
          <a:p>
            <a:endParaRPr lang="en-US" dirty="0"/>
          </a:p>
          <a:p>
            <a:r>
              <a:rPr lang="en-US" dirty="0"/>
              <a:t>We want the failures to stand out from the non-failures – and you can see for an early interval of 1 we have some distinct differences. And this corresponds to an AUC of .7 </a:t>
            </a:r>
          </a:p>
          <a:p>
            <a:endParaRPr lang="en-US" dirty="0"/>
          </a:p>
          <a:p>
            <a:r>
              <a:rPr lang="en-US" dirty="0"/>
              <a:t>As we increase our early interval, our predictive capability goes down which is expected for the most part.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9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31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5" r:id="rId17"/>
    <p:sldLayoutId id="2147484556" r:id="rId1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4CD42F-E38A-0246-B775-672319B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4701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/>
        </p:nvGraphicFramePr>
        <p:xfrm>
          <a:off x="4986602" y="1904110"/>
          <a:ext cx="3926924" cy="15867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891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73978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sz="1400" dirty="0"/>
              <a:t>Paper mill dataset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different topologies, feature set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rolling mean before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K-means clustering method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Visualize failures vs non-failures with T-SNE </a:t>
            </a:r>
          </a:p>
          <a:p>
            <a:pPr marL="7938" indent="0">
              <a:buNone/>
            </a:pPr>
            <a:endParaRPr lang="en-US" sz="1400" dirty="0"/>
          </a:p>
          <a:p>
            <a:pPr marL="7938" indent="0">
              <a:buNone/>
            </a:pPr>
            <a:r>
              <a:rPr lang="en-US" sz="1400" dirty="0"/>
              <a:t>Find Other Datasets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LSTM for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93896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8306"/>
              </p:ext>
            </p:extLst>
          </p:nvPr>
        </p:nvGraphicFramePr>
        <p:xfrm>
          <a:off x="1188745" y="2234777"/>
          <a:ext cx="4139526" cy="17936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12-6-12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1756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.76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improved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6057-EF5E-2244-9AD2-9D64B10B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77" y="350120"/>
            <a:ext cx="2546784" cy="175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7C24-BB92-4848-97D8-C221D37C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86" y="2645744"/>
            <a:ext cx="2541837" cy="1756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20186" y="2413191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90120"/>
              </p:ext>
            </p:extLst>
          </p:nvPr>
        </p:nvGraphicFramePr>
        <p:xfrm>
          <a:off x="1875390" y="2188740"/>
          <a:ext cx="4703640" cy="16342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Performance hovers around ~.68 AUC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" y="2254809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269008" y="1072023"/>
            <a:ext cx="1927437" cy="4078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SSE elbow plot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1926061" y="3044460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91530" y="1072023"/>
            <a:ext cx="279445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000" dirty="0">
                <a:latin typeface="Helvetica" pitchFamily="2" charset="0"/>
              </a:rPr>
              <a:t>Step 2: Fit clusters on train data (non-failures)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Obtain L2 distances to 5 centroids for test data 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3: Find mean distance to centroids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841927" y="3044459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694600" y="1072023"/>
            <a:ext cx="283996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based on 3 sigma threshold for mean distance based on training data 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Early prediction  interval =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54675"/>
              </p:ext>
            </p:extLst>
          </p:nvPr>
        </p:nvGraphicFramePr>
        <p:xfrm>
          <a:off x="5226832" y="2456458"/>
          <a:ext cx="3775504" cy="1371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4" y="2332043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raw inputs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on encoded data performed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Visualization of encoded representation with t-</a:t>
            </a:r>
            <a:r>
              <a:rPr lang="en-US" dirty="0" err="1"/>
              <a:t>sne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T-</a:t>
            </a:r>
            <a:r>
              <a:rPr lang="en-US" sz="1200" dirty="0" err="1">
                <a:solidFill>
                  <a:schemeClr val="tx1"/>
                </a:solidFill>
              </a:rPr>
              <a:t>sne</a:t>
            </a:r>
            <a:r>
              <a:rPr lang="en-US" sz="1200" dirty="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 – </a:t>
            </a:r>
            <a:r>
              <a:rPr lang="en-US" sz="1100" dirty="0" err="1">
                <a:latin typeface="Helvetica" pitchFamily="2" charset="0"/>
              </a:rPr>
              <a:t>xgb</a:t>
            </a:r>
            <a:r>
              <a:rPr lang="en-US" sz="1100" dirty="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338079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06155D-FADC-A446-9816-4F9173D1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44004"/>
              </p:ext>
            </p:extLst>
          </p:nvPr>
        </p:nvGraphicFramePr>
        <p:xfrm>
          <a:off x="437030" y="1548781"/>
          <a:ext cx="7650909" cy="1188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3358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982616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1239250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3097509758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13851092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2828718691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 </a:t>
                      </a:r>
                    </a:p>
                    <a:p>
                      <a:pPr algn="ctr"/>
                      <a:r>
                        <a:rPr lang="en-US" sz="800" dirty="0"/>
                        <a:t>61 variables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sensors</a:t>
                      </a:r>
                    </a:p>
                    <a:p>
                      <a:pPr algn="ctr"/>
                      <a:r>
                        <a:rPr lang="en-US" sz="800" dirty="0"/>
                        <a:t>61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</a:t>
                      </a:r>
                    </a:p>
                    <a:p>
                      <a:pPr algn="ctr"/>
                      <a:r>
                        <a:rPr lang="en-US" sz="800" dirty="0"/>
                        <a:t>61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sensors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.017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.027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8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849135" cy="1840234"/>
          </a:xfrm>
        </p:spPr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Reconstruction error for anomalous data will be higher 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8915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/>
        </p:nvGraphicFramePr>
        <p:xfrm>
          <a:off x="364045" y="2422304"/>
          <a:ext cx="4427160" cy="1770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5316</TotalTime>
  <Words>1471</Words>
  <Application>Microsoft Macintosh PowerPoint</Application>
  <PresentationFormat>On-screen Show (16:9)</PresentationFormat>
  <Paragraphs>354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Appendix</vt:lpstr>
      <vt:lpstr>Unsupervised Time Series Anomaly Detection  Peter Chen  </vt:lpstr>
      <vt:lpstr>Anomaly detection</vt:lpstr>
      <vt:lpstr>Neural Network Autoencoders</vt:lpstr>
      <vt:lpstr>Open Source Dataset #1: Paper Mill Machine Sensors</vt:lpstr>
      <vt:lpstr>Autoencoder for Paper Mill</vt:lpstr>
      <vt:lpstr>PowerPoint Presentation</vt:lpstr>
      <vt:lpstr>Preliminary Results </vt:lpstr>
      <vt:lpstr>Comparison to XGBoost</vt:lpstr>
      <vt:lpstr>Residual distribution vs early prediction interval</vt:lpstr>
      <vt:lpstr>Next Steps</vt:lpstr>
      <vt:lpstr>Different Feature Comparison</vt:lpstr>
      <vt:lpstr>Different Topology comparison</vt:lpstr>
      <vt:lpstr>Comparison to K means clustering anomaly detection</vt:lpstr>
      <vt:lpstr>Visualization of encoded representation with t-sne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321</cp:revision>
  <cp:lastPrinted>2018-05-24T22:27:42Z</cp:lastPrinted>
  <dcterms:created xsi:type="dcterms:W3CDTF">2019-08-23T15:04:04Z</dcterms:created>
  <dcterms:modified xsi:type="dcterms:W3CDTF">2019-09-11T21:12:46Z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